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1" r:id="rId3"/>
    <p:sldId id="291" r:id="rId4"/>
    <p:sldId id="292" r:id="rId5"/>
    <p:sldId id="293" r:id="rId6"/>
    <p:sldId id="294" r:id="rId7"/>
    <p:sldId id="295" r:id="rId8"/>
    <p:sldId id="296" r:id="rId9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87C5"/>
    <a:srgbClr val="348ABE"/>
    <a:srgbClr val="7DF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85790" autoAdjust="0"/>
  </p:normalViewPr>
  <p:slideViewPr>
    <p:cSldViewPr snapToGrid="0" snapToObjects="1">
      <p:cViewPr>
        <p:scale>
          <a:sx n="66" d="100"/>
          <a:sy n="66" d="100"/>
        </p:scale>
        <p:origin x="-876" y="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16932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6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F3F3901-A299-4841-9993-D206E863AED9}" type="datetimeFigureOut">
              <a:rPr lang="ar-SA" smtClean="0"/>
              <a:t>10/03/38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16932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6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3971C26-88C7-46C8-AB09-7A4DE95EEF3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4491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E3B69-E0C9-3045-8716-C8A3835D22FC}" type="datetimeFigureOut">
              <a:rPr lang="en-US" smtClean="0"/>
              <a:t>12/9/2016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94E94-DA41-794B-91A8-9FEB1A6032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713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464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916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777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610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B5C1-1DD9-4C4E-A797-F47C4FFA6F39}" type="datetime1">
              <a:rPr lang="en-US" smtClean="0"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791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8A197-B9BF-462B-874A-3FE4E5BCEB81}" type="datetime1">
              <a:rPr lang="en-US" smtClean="0"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64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2B73-BFB1-4248-A3E5-A979F4EDAA82}" type="datetime1">
              <a:rPr lang="en-US" smtClean="0"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229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F222B-EC46-4491-BD5C-1C646F720807}" type="datetime1">
              <a:rPr lang="en-US" smtClean="0"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B1CF-5654-4449-8489-A5ED2918F011}" type="datetime1">
              <a:rPr lang="en-US" smtClean="0"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899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C4F73-A793-46D5-B77C-7BD90DA27C32}" type="datetime1">
              <a:rPr lang="en-US" smtClean="0"/>
              <a:t>12/9/2016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097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8C7B8-3FF8-4738-94FC-2565D2F7A104}" type="datetime1">
              <a:rPr lang="en-US" smtClean="0"/>
              <a:t>12/9/2016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790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E5FC3-2D8B-4FAD-A2C9-674BB010988C}" type="datetime1">
              <a:rPr lang="en-US" smtClean="0"/>
              <a:t>12/9/2016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35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DE24-FE10-4BAF-8C25-7FFFFF44A4B5}" type="datetime1">
              <a:rPr lang="en-US" smtClean="0"/>
              <a:t>12/9/2016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328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9E85-6A63-45CD-BF81-937CAE20C8CE}" type="datetime1">
              <a:rPr lang="en-US" smtClean="0"/>
              <a:t>12/9/2016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370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1B0C8-2DB1-446F-8968-CC43A406FFDF}" type="datetime1">
              <a:rPr lang="en-US" smtClean="0"/>
              <a:t>12/9/2016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35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AE51D-4010-45C2-B02B-1AACE1EA9E22}" type="datetime1">
              <a:rPr lang="en-US" smtClean="0"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6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CCIT </a:t>
            </a:r>
            <a:r>
              <a:rPr lang="en-US" dirty="0" smtClean="0"/>
              <a:t>234 Chapter </a:t>
            </a:r>
            <a:r>
              <a:rPr lang="en-US" dirty="0" smtClean="0"/>
              <a:t>8</a:t>
            </a:r>
            <a:r>
              <a:rPr lang="en-US" dirty="0"/>
              <a:t>: Errors, Failures, and Risks </a:t>
            </a:r>
            <a:endParaRPr lang="en-US" dirty="0" smtClean="0"/>
          </a:p>
          <a:p>
            <a:r>
              <a:rPr lang="en-US" dirty="0" smtClean="0"/>
              <a:t>Lecturer</a:t>
            </a:r>
            <a:r>
              <a:rPr lang="en-US" dirty="0" smtClean="0"/>
              <a:t>: </a:t>
            </a:r>
            <a:r>
              <a:rPr lang="en-US" dirty="0" err="1" smtClean="0"/>
              <a:t>wadha</a:t>
            </a:r>
            <a:r>
              <a:rPr lang="en-US" dirty="0" smtClean="0"/>
              <a:t> al-</a:t>
            </a:r>
            <a:r>
              <a:rPr lang="en-US" dirty="0" err="1" smtClean="0"/>
              <a:t>otaibi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slide bkgd title page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569"/>
          <a:stretch/>
        </p:blipFill>
        <p:spPr>
          <a:xfrm>
            <a:off x="-1" y="0"/>
            <a:ext cx="274320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2E87C5"/>
                </a:solidFill>
              </a:rPr>
              <a:t>Social, Legal, and Ethical Issues for Computing Technology</a:t>
            </a:r>
            <a:endParaRPr lang="en-US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39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2E87C5"/>
                </a:solidFill>
              </a:rPr>
              <a:t>Chapter Outline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Failures and Errors in Computer Systems</a:t>
            </a:r>
          </a:p>
          <a:p>
            <a:r>
              <a:rPr lang="en-US" dirty="0"/>
              <a:t>Increasing Reliability and Safety</a:t>
            </a:r>
          </a:p>
          <a:p>
            <a:r>
              <a:rPr lang="en-US" dirty="0"/>
              <a:t>Dependence, Risk, and Progress</a:t>
            </a:r>
          </a:p>
          <a:p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6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Failures and Errors in Computer Systems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Most computer applications are so complex it is virtually impossible to produce programs with no errors</a:t>
            </a:r>
          </a:p>
          <a:p>
            <a:r>
              <a:rPr lang="en-US" dirty="0"/>
              <a:t>The cause of failure is often more than one factor</a:t>
            </a:r>
          </a:p>
          <a:p>
            <a:r>
              <a:rPr lang="en-US" dirty="0"/>
              <a:t>Computer professionals must study failures to learn how to avoid them</a:t>
            </a:r>
          </a:p>
          <a:p>
            <a:r>
              <a:rPr lang="en-US" dirty="0"/>
              <a:t>Computer professionals must study failures to understand the impacts of poor work</a:t>
            </a:r>
          </a:p>
          <a:p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80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Failures and Errors in Computer Systems (cont.)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/>
              <a:t>High-level Causes of Computer-System Failures: </a:t>
            </a:r>
          </a:p>
          <a:p>
            <a:pPr>
              <a:lnSpc>
                <a:spcPct val="80000"/>
              </a:lnSpc>
            </a:pPr>
            <a:r>
              <a:rPr lang="en-US" dirty="0"/>
              <a:t>Lack of clear, well thought out goals and specifications</a:t>
            </a:r>
          </a:p>
          <a:p>
            <a:pPr>
              <a:lnSpc>
                <a:spcPct val="80000"/>
              </a:lnSpc>
            </a:pPr>
            <a:r>
              <a:rPr lang="en-US" dirty="0"/>
              <a:t>Poor management and poor communication among customers, designers, programmers, etc.</a:t>
            </a:r>
          </a:p>
          <a:p>
            <a:pPr>
              <a:lnSpc>
                <a:spcPct val="80000"/>
              </a:lnSpc>
            </a:pPr>
            <a:r>
              <a:rPr lang="en-US" dirty="0"/>
              <a:t>Use of very new technology, with unknown reliability and problems</a:t>
            </a:r>
          </a:p>
          <a:p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0" y="1682069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70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Increasing Reliability and Safety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/>
              <a:t>What goes Wrong?</a:t>
            </a:r>
          </a:p>
          <a:p>
            <a:pPr>
              <a:lnSpc>
                <a:spcPct val="80000"/>
              </a:lnSpc>
            </a:pPr>
            <a:r>
              <a:rPr lang="en-US" dirty="0"/>
              <a:t>Design and development problems</a:t>
            </a:r>
          </a:p>
          <a:p>
            <a:pPr>
              <a:lnSpc>
                <a:spcPct val="80000"/>
              </a:lnSpc>
            </a:pPr>
            <a:r>
              <a:rPr lang="en-US" dirty="0"/>
              <a:t>Management and use problems</a:t>
            </a:r>
          </a:p>
          <a:p>
            <a:pPr>
              <a:lnSpc>
                <a:spcPct val="80000"/>
              </a:lnSpc>
            </a:pPr>
            <a:r>
              <a:rPr lang="en-US" dirty="0"/>
              <a:t>Misrepresentation, hiding problems and inadequate response to reported problems</a:t>
            </a:r>
          </a:p>
          <a:p>
            <a:pPr>
              <a:lnSpc>
                <a:spcPct val="80000"/>
              </a:lnSpc>
            </a:pPr>
            <a:r>
              <a:rPr lang="en-US" dirty="0"/>
              <a:t>Re-use of software without  understanding the code and testing it</a:t>
            </a:r>
          </a:p>
          <a:p>
            <a:pPr>
              <a:lnSpc>
                <a:spcPct val="80000"/>
              </a:lnSpc>
            </a:pPr>
            <a:r>
              <a:rPr lang="en-US" dirty="0"/>
              <a:t>Failure to update or maintain a database</a:t>
            </a: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1" y="1690688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39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Increasing Reliability and Safety (cont.)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/>
              <a:t>Professional techniques:</a:t>
            </a:r>
          </a:p>
          <a:p>
            <a:r>
              <a:rPr lang="en-US" sz="2400" dirty="0"/>
              <a:t>Importance of good software engineering and professional responsibility</a:t>
            </a:r>
          </a:p>
          <a:p>
            <a:r>
              <a:rPr lang="en-US" sz="2400" dirty="0"/>
              <a:t>User interfaces and human factors</a:t>
            </a:r>
          </a:p>
          <a:p>
            <a:pPr lvl="1"/>
            <a:r>
              <a:rPr lang="en-US" dirty="0"/>
              <a:t>Feedback</a:t>
            </a:r>
          </a:p>
          <a:p>
            <a:pPr lvl="1"/>
            <a:r>
              <a:rPr lang="en-US" dirty="0"/>
              <a:t>Should behave as an experienced user expects</a:t>
            </a:r>
          </a:p>
          <a:p>
            <a:pPr lvl="1"/>
            <a:r>
              <a:rPr lang="en-US" dirty="0"/>
              <a:t>Workload  is lead to mistakes</a:t>
            </a:r>
          </a:p>
          <a:p>
            <a:r>
              <a:rPr lang="en-US" sz="2400" dirty="0"/>
              <a:t>Redundancy and self-checking</a:t>
            </a:r>
          </a:p>
          <a:p>
            <a:r>
              <a:rPr lang="en-US" sz="2400" dirty="0"/>
              <a:t>Testing</a:t>
            </a:r>
          </a:p>
          <a:p>
            <a:pPr lvl="1"/>
            <a:r>
              <a:rPr lang="en-US" dirty="0"/>
              <a:t>Include real world testing with real users</a:t>
            </a:r>
          </a:p>
          <a:p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1" y="1638526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4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Dependence, Risk, and Progress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dirty="0"/>
              <a:t>Are We Too Dependent on Computers?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Computers are tools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They are not the only dependence</a:t>
            </a:r>
          </a:p>
          <a:p>
            <a:pPr lvl="2">
              <a:lnSpc>
                <a:spcPct val="80000"/>
              </a:lnSpc>
            </a:pPr>
            <a:r>
              <a:rPr lang="en-US" sz="2400" dirty="0"/>
              <a:t>Electricity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Risk and Progress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Many new technologies were not very safe when they were first developed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We develop and improve new technologies in response to accidents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We should compare the risks of using computers with the risks of other methods and the benefits to be gained</a:t>
            </a:r>
          </a:p>
          <a:p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35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Q1) fill blank :</a:t>
            </a:r>
          </a:p>
          <a:p>
            <a:pPr marL="0" indent="0">
              <a:buNone/>
            </a:pPr>
            <a:r>
              <a:rPr lang="en-US" dirty="0" smtClean="0"/>
              <a:t>1- </a:t>
            </a:r>
            <a:r>
              <a:rPr lang="en-US" dirty="0"/>
              <a:t>Professional </a:t>
            </a:r>
            <a:r>
              <a:rPr lang="en-US" dirty="0" smtClean="0"/>
              <a:t>techniques such as ………………………………………..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2- Most computer applications are so complex it is virtually impossible to produce programs with no </a:t>
            </a:r>
            <a:r>
              <a:rPr lang="en-US" dirty="0" smtClean="0"/>
              <a:t>………………..</a:t>
            </a:r>
            <a:endParaRPr lang="en-US" sz="2800" dirty="0"/>
          </a:p>
          <a:p>
            <a:pPr marL="0" indent="0">
              <a:buNone/>
            </a:pPr>
            <a:r>
              <a:rPr lang="en-US" dirty="0" smtClean="0"/>
              <a:t>Q2) put true or false: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dirty="0"/>
              <a:t>1- Lack of </a:t>
            </a:r>
            <a:r>
              <a:rPr lang="en-US" dirty="0" smtClean="0"/>
              <a:t>clear is one cause </a:t>
            </a:r>
            <a:r>
              <a:rPr lang="en-US" dirty="0"/>
              <a:t>of Computer-System </a:t>
            </a:r>
            <a:r>
              <a:rPr lang="en-US" dirty="0" smtClean="0"/>
              <a:t>Failures (          )</a:t>
            </a:r>
            <a:endParaRPr lang="en-US" dirty="0" smtClean="0"/>
          </a:p>
          <a:p>
            <a:pPr marL="0" lvl="1" indent="0">
              <a:spcBef>
                <a:spcPts val="1000"/>
              </a:spcBef>
              <a:buNone/>
            </a:pPr>
            <a:r>
              <a:rPr lang="en-US" dirty="0" smtClean="0"/>
              <a:t>2-Feedback include </a:t>
            </a:r>
            <a:r>
              <a:rPr lang="en-US" dirty="0"/>
              <a:t>real world testing with real </a:t>
            </a:r>
            <a:r>
              <a:rPr lang="en-US" dirty="0" smtClean="0"/>
              <a:t>users  (            )</a:t>
            </a:r>
            <a:endParaRPr lang="en-US" dirty="0"/>
          </a:p>
          <a:p>
            <a:pPr marL="0" lvl="1" indent="0">
              <a:spcBef>
                <a:spcPts val="1000"/>
              </a:spcBef>
              <a:buNone/>
            </a:pPr>
            <a:endParaRPr lang="en-US" dirty="0"/>
          </a:p>
          <a:p>
            <a:pPr marL="0" lvl="1" indent="0">
              <a:spcBef>
                <a:spcPts val="1000"/>
              </a:spcBef>
              <a:buNone/>
            </a:pPr>
            <a:endParaRPr lang="en-US" dirty="0"/>
          </a:p>
          <a:p>
            <a:pPr marL="0" lvl="1" indent="0">
              <a:spcBef>
                <a:spcPts val="1000"/>
              </a:spcBef>
              <a:buNone/>
            </a:pPr>
            <a:endParaRPr lang="en-US" dirty="0"/>
          </a:p>
          <a:p>
            <a:pPr marL="0" indent="0">
              <a:buNone/>
            </a:pP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901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libri-Cambria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1757</TotalTime>
  <Words>385</Words>
  <Application>Microsoft Office PowerPoint</Application>
  <PresentationFormat>مخصص</PresentationFormat>
  <Paragraphs>74</Paragraphs>
  <Slides>8</Slides>
  <Notes>4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Office Theme</vt:lpstr>
      <vt:lpstr>Social, Legal, and Ethical Issues for Computing Technology</vt:lpstr>
      <vt:lpstr>Chapter Outline</vt:lpstr>
      <vt:lpstr>Failures and Errors in Computer Systems</vt:lpstr>
      <vt:lpstr>Failures and Errors in Computer Systems (cont.)</vt:lpstr>
      <vt:lpstr>Increasing Reliability and Safety</vt:lpstr>
      <vt:lpstr>Increasing Reliability and Safety (cont.)</vt:lpstr>
      <vt:lpstr>Dependence, Risk, and Progress</vt:lpstr>
      <vt:lpstr>Question: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Science Capstone:</dc:title>
  <dc:creator>Mohammed AlSekait</dc:creator>
  <cp:lastModifiedBy>وضحى</cp:lastModifiedBy>
  <cp:revision>78</cp:revision>
  <cp:lastPrinted>2016-09-04T09:18:21Z</cp:lastPrinted>
  <dcterms:created xsi:type="dcterms:W3CDTF">2016-01-26T18:40:35Z</dcterms:created>
  <dcterms:modified xsi:type="dcterms:W3CDTF">2016-12-09T15:31:30Z</dcterms:modified>
</cp:coreProperties>
</file>